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86" r:id="rId2"/>
    <p:sldId id="257" r:id="rId3"/>
    <p:sldId id="285" r:id="rId4"/>
    <p:sldId id="283" r:id="rId5"/>
    <p:sldId id="262" r:id="rId6"/>
    <p:sldId id="259" r:id="rId7"/>
    <p:sldId id="278" r:id="rId8"/>
    <p:sldId id="265" r:id="rId9"/>
    <p:sldId id="276" r:id="rId10"/>
    <p:sldId id="287" r:id="rId11"/>
    <p:sldId id="288" r:id="rId12"/>
    <p:sldId id="284" r:id="rId13"/>
  </p:sldIdLst>
  <p:sldSz cx="9144000" cy="5143500" type="screen16x9"/>
  <p:notesSz cx="6858000" cy="9144000"/>
  <p:embeddedFontLst>
    <p:embeddedFont>
      <p:font typeface="Bahnschrift SemiCondensed" charset="0"/>
      <p:regular r:id="rId15"/>
      <p:bold r:id="rId16"/>
    </p:embeddedFont>
    <p:embeddedFont>
      <p:font typeface="Arial Black" pitchFamily="34" charset="0"/>
      <p:bold r:id="rId17"/>
    </p:embeddedFont>
    <p:embeddedFont>
      <p:font typeface="Comfortaa" charset="0"/>
      <p:regular r:id="rId18"/>
      <p:bold r:id="rId19"/>
    </p:embeddedFont>
    <p:embeddedFont>
      <p:font typeface="Calibri Light" pitchFamily="34" charset="0"/>
      <p:regular r:id="rId20"/>
      <p:italic r:id="rId21"/>
    </p:embeddedFont>
    <p:embeddedFont>
      <p:font typeface="Open Sans" charset="0"/>
      <p:regular r:id="rId22"/>
      <p:bold r:id="rId23"/>
      <p:italic r:id="rId24"/>
      <p:boldItalic r:id="rId25"/>
    </p:embeddedFont>
    <p:embeddedFont>
      <p:font typeface="Impact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2DEABA9-59B1-48DF-9CAF-C71DF31E225C}">
  <a:tblStyle styleId="{82DEABA9-59B1-48DF-9CAF-C71DF31E22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717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ad2577c2f_0_2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ad2577c2f_0_2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4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ad2577c2f_0_2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ad2577c2f_0_2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33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b9cbf5408d_0_24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b9cbf5408d_0_24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12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ad2577c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ad2577c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93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ad2577c2f_0_2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ad2577c2f_0_2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45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16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bad2577c2f_0_3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bad2577c2f_0_3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44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5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kkitt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728425" y="2045450"/>
            <a:ext cx="340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4728425" y="2637950"/>
            <a:ext cx="3407700" cy="12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>
                <a:solidFill>
                  <a:srgbClr val="66666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8073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8073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34854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4854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635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635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81750" y="1660325"/>
            <a:ext cx="57804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681750" y="2541875"/>
            <a:ext cx="57804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135725" y="1020475"/>
            <a:ext cx="32433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1365863" y="3978800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1365863" y="304002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5161238" y="3978800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4"/>
          </p:nvPr>
        </p:nvSpPr>
        <p:spPr>
          <a:xfrm>
            <a:off x="5161238" y="92597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5"/>
          </p:nvPr>
        </p:nvSpPr>
        <p:spPr>
          <a:xfrm>
            <a:off x="5161238" y="1857175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6"/>
          </p:nvPr>
        </p:nvSpPr>
        <p:spPr>
          <a:xfrm>
            <a:off x="5161238" y="304002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978325" y="1658200"/>
            <a:ext cx="7187400" cy="14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978325" y="3094700"/>
            <a:ext cx="71874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5555" cy="957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777651"/>
            <a:ext cx="640871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модуль для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тифлопедагогів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ВМТГ 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табору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VinBOOTEduCamp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- 2023)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проведення: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12.09.2023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43958"/>
            <a:ext cx="6984776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Спікер: Консультант КУ «ЦПРПП ВМР»  Лариса Бондарчук</a:t>
            </a:r>
          </a:p>
        </p:txBody>
      </p:sp>
      <p:pic>
        <p:nvPicPr>
          <p:cNvPr id="1026" name="Picture 2" descr="C:\Users\user\Desktop\фото спикеров\изображение_viber_2023-06-21_09-07-21-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1990"/>
            <a:ext cx="1463085" cy="21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66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1520" y="2427734"/>
            <a:ext cx="64087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інтегрованому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339502"/>
            <a:ext cx="7486851" cy="4419370"/>
          </a:xfrm>
          <a:prstGeom prst="roundRect">
            <a:avLst>
              <a:gd name="adj" fmla="val 849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uk-UA" b="1" dirty="0">
                <a:solidFill>
                  <a:srgbClr val="800000"/>
                </a:solidFill>
                <a:latin typeface="Arial Black" panose="020B0A04020102020204" pitchFamily="34" charset="0"/>
              </a:rPr>
              <a:t>Лист МОН від 15.08.2023р. № 1/12132-23 « Щодо надання роз’яснення про комплектування спеціальних груп у закладах дошкільної освіти».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b="1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Як правило, до спеціальних груп для дітей з порушеннями зору зараховуються вихованці з функціональними сенсорними труднощами, що передбачають обмеження зорової функції.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ru-RU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Строк здобуття освіти дитиною з ООП в спеціальному ЗДО (спеціальній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групі) не може перевищувати строку, визначеного для проведення повторної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комплексної психолого-педагогічної оцінки розвитку особи відповідно до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висновку </a:t>
            </a:r>
            <a:r>
              <a:rPr lang="uk-UA" sz="1200" b="1" dirty="0" err="1">
                <a:solidFill>
                  <a:srgbClr val="800000"/>
                </a:solidFill>
                <a:latin typeface="Arial Black" panose="020B0A04020102020204" pitchFamily="34" charset="0"/>
              </a:rPr>
              <a:t>інклюзивно</a:t>
            </a: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-ресурсного центру, зазначеного у пункті 7 висновку.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Також  рекомендуємо закладам освіти звертати увагу батьків (інших законних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представників дитини) на строки проведення повторної комплексної психолого-педагогічної оцінки розвитку особи та враховувати зазначені строки під час   комплектування груп.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Відповідно до частини другої статті 2 Закону України «Про освіту» листи, інструкції, методичні рекомендації, інші документи органів виконавчої влади, крім наказів, зареєстрованих Міністерством юстиції України, не є нормативно-правовими актами і не можуть встановлювати правові норми, носять   лише рекомендаційний характер.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sz="105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02035"/>
            <a:ext cx="66064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Використані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джерела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b="1" dirty="0">
                <a:solidFill>
                  <a:srgbClr val="800000"/>
                </a:solidFill>
                <a:latin typeface="+mn-lt"/>
              </a:rPr>
              <a:t>1.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Синьова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Є.П.,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Рикова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С.О.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Діти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з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порушеннямим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зору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в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умовах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інклюзивної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освіти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// Кафедра: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Навчально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-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методичний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посібник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.-К., 2016.</a:t>
            </a:r>
          </a:p>
          <a:p>
            <a:endParaRPr lang="ru-RU" sz="1600" b="1" dirty="0">
              <a:solidFill>
                <a:srgbClr val="800000"/>
              </a:solidFill>
              <a:latin typeface="+mn-lt"/>
            </a:endParaRPr>
          </a:p>
          <a:p>
            <a:r>
              <a:rPr lang="ru-RU" sz="1600" b="1" dirty="0">
                <a:solidFill>
                  <a:srgbClr val="800000"/>
                </a:solidFill>
                <a:latin typeface="+mn-lt"/>
              </a:rPr>
              <a:t>2.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Вавіна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Л.С., Гудим І.М., Кондратенко С.В., та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ін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.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Особливості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розвитку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дітей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дошкільного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віку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з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порушеннями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зору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. 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Частина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1.Науково –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методичний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посібник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– К: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Педагогічна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думка, 2012, -136 с.</a:t>
            </a:r>
          </a:p>
          <a:p>
            <a:endParaRPr lang="ru-RU" sz="1600" b="1" dirty="0">
              <a:solidFill>
                <a:srgbClr val="800000"/>
              </a:solidFill>
              <a:latin typeface="+mn-lt"/>
            </a:endParaRPr>
          </a:p>
          <a:p>
            <a:r>
              <a:rPr lang="ru-RU" sz="1600" b="1" dirty="0">
                <a:solidFill>
                  <a:srgbClr val="800000"/>
                </a:solidFill>
                <a:latin typeface="+mn-lt"/>
              </a:rPr>
              <a:t>3. Як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працювати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з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дітьми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з ООП та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підтримувати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їх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під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час 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війни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[</a:t>
            </a:r>
            <a:r>
              <a:rPr lang="ru-RU" sz="1600" b="1" dirty="0" err="1">
                <a:solidFill>
                  <a:srgbClr val="800000"/>
                </a:solidFill>
                <a:latin typeface="+mn-lt"/>
              </a:rPr>
              <a:t>Електронний</a:t>
            </a:r>
            <a:r>
              <a:rPr lang="ru-RU" sz="1600" b="1" dirty="0">
                <a:solidFill>
                  <a:srgbClr val="800000"/>
                </a:solidFill>
                <a:latin typeface="+mn-lt"/>
              </a:rPr>
              <a:t>   ресурс]. – Режим доступу: 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https://www.youtube.</a:t>
            </a:r>
          </a:p>
          <a:p>
            <a:r>
              <a:rPr lang="en-US" sz="1600" dirty="0">
                <a:latin typeface="+mn-lt"/>
              </a:rPr>
              <a:t> 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9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/>
        </p:nvSpPr>
        <p:spPr>
          <a:xfrm>
            <a:off x="2652633" y="1137645"/>
            <a:ext cx="3949805" cy="29250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38" name="Google Shape;138;p26"/>
          <p:cNvGrpSpPr/>
          <p:nvPr/>
        </p:nvGrpSpPr>
        <p:grpSpPr>
          <a:xfrm>
            <a:off x="367092" y="18262"/>
            <a:ext cx="872660" cy="1401331"/>
            <a:chOff x="4593967" y="1114738"/>
            <a:chExt cx="560439" cy="899962"/>
          </a:xfrm>
        </p:grpSpPr>
        <p:sp>
          <p:nvSpPr>
            <p:cNvPr id="139" name="Google Shape;139;p26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6"/>
          <p:cNvGrpSpPr/>
          <p:nvPr/>
        </p:nvGrpSpPr>
        <p:grpSpPr>
          <a:xfrm>
            <a:off x="6444734" y="4610367"/>
            <a:ext cx="1131524" cy="539490"/>
            <a:chOff x="6487400" y="1091050"/>
            <a:chExt cx="430450" cy="2254450"/>
          </a:xfrm>
        </p:grpSpPr>
        <p:sp>
          <p:nvSpPr>
            <p:cNvPr id="143" name="Google Shape;143;p26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6"/>
          <p:cNvGrpSpPr/>
          <p:nvPr/>
        </p:nvGrpSpPr>
        <p:grpSpPr>
          <a:xfrm>
            <a:off x="4609197" y="-945859"/>
            <a:ext cx="3821581" cy="1485355"/>
            <a:chOff x="1631450" y="1329750"/>
            <a:chExt cx="1601400" cy="622425"/>
          </a:xfrm>
        </p:grpSpPr>
        <p:sp>
          <p:nvSpPr>
            <p:cNvPr id="166" name="Google Shape;166;p26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26"/>
          <p:cNvGrpSpPr/>
          <p:nvPr/>
        </p:nvGrpSpPr>
        <p:grpSpPr>
          <a:xfrm rot="-5400000">
            <a:off x="2345621" y="3945031"/>
            <a:ext cx="1203213" cy="1193732"/>
            <a:chOff x="712817" y="4294652"/>
            <a:chExt cx="623588" cy="618674"/>
          </a:xfrm>
        </p:grpSpPr>
        <p:sp>
          <p:nvSpPr>
            <p:cNvPr id="191" name="Google Shape;191;p2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6"/>
          <p:cNvGrpSpPr/>
          <p:nvPr/>
        </p:nvGrpSpPr>
        <p:grpSpPr>
          <a:xfrm rot="-5400000">
            <a:off x="1625" y="367562"/>
            <a:ext cx="793952" cy="787820"/>
            <a:chOff x="712817" y="4294652"/>
            <a:chExt cx="623588" cy="618674"/>
          </a:xfrm>
        </p:grpSpPr>
        <p:sp>
          <p:nvSpPr>
            <p:cNvPr id="212" name="Google Shape;212;p2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6"/>
          <p:cNvSpPr/>
          <p:nvPr/>
        </p:nvSpPr>
        <p:spPr>
          <a:xfrm>
            <a:off x="1637130" y="4364206"/>
            <a:ext cx="1552500" cy="15525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3263200" y="4297700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58" y="1100749"/>
            <a:ext cx="3786055" cy="28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6040" y="415332"/>
            <a:ext cx="7645960" cy="2232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4496" y="2729195"/>
            <a:ext cx="7341959" cy="20326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635072" y="489733"/>
            <a:ext cx="7660924" cy="2140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v"/>
            </a:pPr>
            <a:r>
              <a:rPr lang="uk-UA" sz="1700" i="1" dirty="0" smtClean="0">
                <a:solidFill>
                  <a:schemeClr val="tx1"/>
                </a:solidFill>
                <a:latin typeface="Bahnschrift SemiCondensed" pitchFamily="34" charset="0"/>
                <a:cs typeface="Calibri Light" pitchFamily="34" charset="0"/>
              </a:rPr>
              <a:t>    </a:t>
            </a:r>
            <a:r>
              <a:rPr lang="uk-UA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Лист Міністерства освіти і науки України «Методичні рекомендації щодо організації освітнього процесу дітей з особливими освітніми потребами у 2023/2024 навчальному році».	</a:t>
            </a:r>
          </a:p>
          <a:p>
            <a:pPr marL="285750" lvl="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v"/>
            </a:pPr>
            <a:r>
              <a:rPr lang="uk-UA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Постанова Кабінету Міністрів України від 16 березня 2019 р. №221 «Про затвердження Положення про спеціальну школу та Положення про навчально-реабілітаційний центр»</a:t>
            </a:r>
          </a:p>
          <a:p>
            <a:pPr marL="285750" lvl="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v"/>
            </a:pPr>
            <a:r>
              <a:rPr lang="uk-UA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Постанова Кабінету Міністрів України від 4 квітня 2019 р. № 530 «Про затвердження Порядку організації інклюзивного навчання у закладах дошкільної освіти»</a:t>
            </a:r>
            <a:endParaRPr lang="uk-UA"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27"/>
          <p:cNvGrpSpPr/>
          <p:nvPr/>
        </p:nvGrpSpPr>
        <p:grpSpPr>
          <a:xfrm flipH="1">
            <a:off x="-16891" y="4762541"/>
            <a:ext cx="3821581" cy="1485355"/>
            <a:chOff x="1631450" y="1329750"/>
            <a:chExt cx="1601400" cy="622425"/>
          </a:xfrm>
        </p:grpSpPr>
        <p:sp>
          <p:nvSpPr>
            <p:cNvPr id="241" name="Google Shape;241;p27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7"/>
          <p:cNvSpPr/>
          <p:nvPr/>
        </p:nvSpPr>
        <p:spPr>
          <a:xfrm>
            <a:off x="2425100" y="4762550"/>
            <a:ext cx="339000" cy="3390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"/>
          <p:cNvSpPr/>
          <p:nvPr/>
        </p:nvSpPr>
        <p:spPr>
          <a:xfrm>
            <a:off x="8232000" y="-229000"/>
            <a:ext cx="619500" cy="619500"/>
          </a:xfrm>
          <a:prstGeom prst="donut">
            <a:avLst>
              <a:gd name="adj" fmla="val 223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37172" y="2892425"/>
            <a:ext cx="6889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Відповідно до додатку листа МОН №1/12490-23 від 21.08.2023р. «Методичні рекомендації щодо організації освітнього процесу дітей у 2023/2024н.р. у закладах дошкільної освіти» зазначено про педагогічну взаємодію з дітьми, зокрема з дітьми з особливими освітніми потребами, а саме – створити сприятливі умови для розвитку, виховання і навчання – головне завдання дошкільної освіти. Від того, в якій атмосфері перебувають діти, залежить їхній настрій, здоров’я, бажання ходити у дитсадок.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9" y="339502"/>
            <a:ext cx="8640959" cy="4352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7604" y="699542"/>
            <a:ext cx="7452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666666"/>
              </a:buClr>
              <a:buSzPts val="2800"/>
            </a:pPr>
            <a:r>
              <a:rPr lang="uk-UA" dirty="0"/>
              <a:t>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Інтеграція (від лат.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integratio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-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поєднання частин в єдине ціле) - це двосторонній рух, заснований на взаємній довірі та відповідальності людей зрячих і людей з порушеним зором, що сприяє рівноправним партнерським відносинам.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 algn="just">
              <a:buClr>
                <a:srgbClr val="666666"/>
              </a:buClr>
              <a:buSzPts val="2800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Інтегроване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навчання – це їх спільна участь в єдиному   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освітньо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-виховному  процесі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, де за кожним визнається право на саморозвиток та самовираження в доступних йому формах.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76" y="2730867"/>
            <a:ext cx="4782444" cy="175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4196" y="3435846"/>
            <a:ext cx="7230132" cy="14593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196" y="2283718"/>
            <a:ext cx="7286484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4196" y="987574"/>
            <a:ext cx="7230132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71472"/>
            <a:ext cx="6251351" cy="4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8" name="Google Shape;2038;p48"/>
          <p:cNvSpPr txBox="1">
            <a:spLocks noGrp="1"/>
          </p:cNvSpPr>
          <p:nvPr>
            <p:ph type="subTitle" idx="1"/>
          </p:nvPr>
        </p:nvSpPr>
        <p:spPr>
          <a:xfrm>
            <a:off x="76171" y="224908"/>
            <a:ext cx="7808198" cy="4655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Моделі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інтегрованого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навчання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: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Bahnschrift SemiCondensed" pitchFamily="34" charset="0"/>
            </a:endParaRPr>
          </a:p>
          <a:p>
            <a:pPr marL="285750" lvl="0" indent="-285750" algn="l">
              <a:buClr>
                <a:schemeClr val="dk1"/>
              </a:buClr>
              <a:buSzPts val="1100"/>
              <a:buFontTx/>
              <a:buChar char="-"/>
            </a:pPr>
            <a:endParaRPr lang="ru-RU" sz="1500" dirty="0">
              <a:latin typeface="Bahnschrift SemiCondensed" pitchFamily="34" charset="0"/>
            </a:endParaRPr>
          </a:p>
          <a:p>
            <a:pPr marL="0" lvl="0" indent="0" algn="l">
              <a:buClr>
                <a:schemeClr val="dk1"/>
              </a:buClr>
              <a:buSzPts val="1100"/>
              <a:buNone/>
            </a:pP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епізодична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недовготривале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сумісне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перебування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порушеннями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зору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нормальним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зором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суспільних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місцях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театри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музеї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парки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Основна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мета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такої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інтеграції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навчити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проблемами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зору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спілкуватися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своїми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зрячими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однолітками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Bahnschrift SemiCondensed" pitchFamily="34" charset="0"/>
            </a:endParaRPr>
          </a:p>
          <a:p>
            <a:pPr marL="0" lvl="0" indent="0" algn="l">
              <a:buClr>
                <a:schemeClr val="dk1"/>
              </a:buClr>
              <a:buSzPts val="1100"/>
              <a:buNone/>
            </a:pP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часткова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здійснюється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тих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випадках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коли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порушеннями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зору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можливість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перебуваючи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спеціальному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навчально-виховному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відвідувати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деякі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заняття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дошкільної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уроки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позакласні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заняття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масовій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загальноосвітній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школі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дозволяє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дітям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розширити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сферу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контактів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зрячими,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ближче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познайомитися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режимом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навантаженням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вимогами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дорослим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уявлення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можливість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включення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дитини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порушеннями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зору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систему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інтегрованого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200" dirty="0" smtClean="0">
              <a:solidFill>
                <a:schemeClr val="tx1">
                  <a:lumMod val="50000"/>
                </a:schemeClr>
              </a:solidFill>
              <a:latin typeface="Bahnschrift SemiCondensed" pitchFamily="34" charset="0"/>
            </a:endParaRPr>
          </a:p>
          <a:p>
            <a:pPr marL="0" lvl="0" indent="0" algn="l">
              <a:buClr>
                <a:schemeClr val="dk1"/>
              </a:buClr>
              <a:buSzPts val="1100"/>
              <a:buNone/>
            </a:pPr>
            <a:r>
              <a:rPr lang="ru-RU" sz="1200" b="1" i="1" dirty="0" smtClean="0">
                <a:solidFill>
                  <a:schemeClr val="tx1">
                    <a:lumMod val="50000"/>
                  </a:schemeClr>
                </a:solidFill>
                <a:latin typeface="Bahnschrift SemiCondensed" pitchFamily="34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сліпих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слабозорих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структурах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інтегрованого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типу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зрячими.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Інтегровані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корекційно-педагогічну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39" name="Google Shape;2039;p48"/>
          <p:cNvSpPr/>
          <p:nvPr/>
        </p:nvSpPr>
        <p:spPr>
          <a:xfrm rot="-5400000">
            <a:off x="8178967" y="2931790"/>
            <a:ext cx="1212000" cy="12120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48"/>
          <p:cNvSpPr/>
          <p:nvPr/>
        </p:nvSpPr>
        <p:spPr>
          <a:xfrm>
            <a:off x="7092280" y="275035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48"/>
          <p:cNvSpPr/>
          <p:nvPr/>
        </p:nvSpPr>
        <p:spPr>
          <a:xfrm rot="5400000">
            <a:off x="-46461" y="1127"/>
            <a:ext cx="681315" cy="661417"/>
          </a:xfrm>
          <a:custGeom>
            <a:avLst/>
            <a:gdLst/>
            <a:ahLst/>
            <a:cxnLst/>
            <a:rect l="l" t="t" r="r" b="b"/>
            <a:pathLst>
              <a:path w="16991" h="16991" extrusionOk="0">
                <a:moveTo>
                  <a:pt x="1" y="1"/>
                </a:moveTo>
                <a:lnTo>
                  <a:pt x="1" y="16991"/>
                </a:lnTo>
                <a:lnTo>
                  <a:pt x="16991" y="16991"/>
                </a:lnTo>
                <a:cubicBezTo>
                  <a:pt x="16991" y="7609"/>
                  <a:pt x="9383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48"/>
          <p:cNvSpPr/>
          <p:nvPr/>
        </p:nvSpPr>
        <p:spPr>
          <a:xfrm rot="5400000" flipH="1">
            <a:off x="76170" y="4719845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8822"/>
            <a:ext cx="1139825" cy="51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47713" y="842375"/>
            <a:ext cx="7646448" cy="2886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4" name="Google Shape;574;p32"/>
          <p:cNvGrpSpPr/>
          <p:nvPr/>
        </p:nvGrpSpPr>
        <p:grpSpPr>
          <a:xfrm>
            <a:off x="7247984" y="-152422"/>
            <a:ext cx="3821581" cy="1485355"/>
            <a:chOff x="1631450" y="1329750"/>
            <a:chExt cx="1601400" cy="622425"/>
          </a:xfrm>
        </p:grpSpPr>
        <p:sp>
          <p:nvSpPr>
            <p:cNvPr id="575" name="Google Shape;575;p32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2"/>
          <p:cNvSpPr/>
          <p:nvPr/>
        </p:nvSpPr>
        <p:spPr>
          <a:xfrm rot="-7253496">
            <a:off x="44893" y="3508250"/>
            <a:ext cx="1552544" cy="1552544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2"/>
          <p:cNvSpPr txBox="1">
            <a:spLocks noGrp="1"/>
          </p:cNvSpPr>
          <p:nvPr>
            <p:ph type="subTitle" idx="1"/>
          </p:nvPr>
        </p:nvSpPr>
        <p:spPr>
          <a:xfrm>
            <a:off x="800465" y="1332217"/>
            <a:ext cx="7393696" cy="206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uk-UA" sz="1800" dirty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Інтеграція передбачає спеціальну і педагогічну підтримку дітей з порушеннями здоров’я, включення їх в освітнє середовище здорових дітей. Інтеграція є об’єктивно необхідною, виходячи з особистісно орієнтованого характеру корекційного освітнього процесу.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642" name="Google Shape;642;p32"/>
          <p:cNvSpPr/>
          <p:nvPr/>
        </p:nvSpPr>
        <p:spPr>
          <a:xfrm>
            <a:off x="107504" y="2909318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2"/>
          <p:cNvSpPr/>
          <p:nvPr/>
        </p:nvSpPr>
        <p:spPr>
          <a:xfrm>
            <a:off x="7885825" y="122975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2"/>
          <p:cNvSpPr/>
          <p:nvPr/>
        </p:nvSpPr>
        <p:spPr>
          <a:xfrm>
            <a:off x="7454375" y="667025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6" y="2230226"/>
            <a:ext cx="605765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92564" y="330465"/>
            <a:ext cx="6081574" cy="1809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>
            <a:off x="1045098" y="444894"/>
            <a:ext cx="5941661" cy="1749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uk-UA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Найважливішу роль у розвитку дітей з порушеннями зору психологи відводять дитячому колективу, тому що від характеру міжособистісних відносин в колективі залежить психологічний стан дитини, її відношення до діяльності, до інших людей і до себе. Дефекти зору можуть стати причиною виникнення умов, що перешкоджають формуванню й прояву активної життєвої позиції дітей, встановленню між ними дружніх і ділових відносин.</a:t>
            </a:r>
            <a:endParaRPr lang="uk-UA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-5400000">
            <a:off x="-52954" y="3985336"/>
            <a:ext cx="1203213" cy="1193732"/>
            <a:chOff x="712817" y="4294652"/>
            <a:chExt cx="623588" cy="618674"/>
          </a:xfrm>
        </p:grpSpPr>
        <p:sp>
          <p:nvSpPr>
            <p:cNvPr id="323" name="Google Shape;323;p29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29"/>
          <p:cNvSpPr/>
          <p:nvPr/>
        </p:nvSpPr>
        <p:spPr>
          <a:xfrm>
            <a:off x="-62348" y="4465540"/>
            <a:ext cx="1222003" cy="1374806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153410" y="3672058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9"/>
          <p:cNvGrpSpPr/>
          <p:nvPr/>
        </p:nvGrpSpPr>
        <p:grpSpPr>
          <a:xfrm rot="10800000">
            <a:off x="8579178" y="-10010"/>
            <a:ext cx="596730" cy="1141600"/>
            <a:chOff x="4593967" y="1114738"/>
            <a:chExt cx="560439" cy="899962"/>
          </a:xfrm>
        </p:grpSpPr>
        <p:sp>
          <p:nvSpPr>
            <p:cNvPr id="346" name="Google Shape;346;p29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9"/>
          <p:cNvGrpSpPr/>
          <p:nvPr/>
        </p:nvGrpSpPr>
        <p:grpSpPr>
          <a:xfrm rot="5400000">
            <a:off x="8341326" y="-7720"/>
            <a:ext cx="627969" cy="638331"/>
            <a:chOff x="712817" y="4294652"/>
            <a:chExt cx="623588" cy="618674"/>
          </a:xfrm>
        </p:grpSpPr>
        <p:sp>
          <p:nvSpPr>
            <p:cNvPr id="349" name="Google Shape;349;p29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9"/>
          <p:cNvSpPr/>
          <p:nvPr/>
        </p:nvSpPr>
        <p:spPr>
          <a:xfrm>
            <a:off x="664187" y="105315"/>
            <a:ext cx="4503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9"/>
          <p:cNvSpPr/>
          <p:nvPr/>
        </p:nvSpPr>
        <p:spPr>
          <a:xfrm rot="5400000">
            <a:off x="8374659" y="4405239"/>
            <a:ext cx="689400" cy="6894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9"/>
          <p:cNvSpPr/>
          <p:nvPr/>
        </p:nvSpPr>
        <p:spPr>
          <a:xfrm>
            <a:off x="58610" y="703606"/>
            <a:ext cx="339000" cy="339000"/>
          </a:xfrm>
          <a:prstGeom prst="donut">
            <a:avLst>
              <a:gd name="adj" fmla="val 223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"/>
          <p:cNvSpPr/>
          <p:nvPr/>
        </p:nvSpPr>
        <p:spPr>
          <a:xfrm rot="5400000">
            <a:off x="27" y="-29"/>
            <a:ext cx="660950" cy="660989"/>
          </a:xfrm>
          <a:custGeom>
            <a:avLst/>
            <a:gdLst/>
            <a:ahLst/>
            <a:cxnLst/>
            <a:rect l="l" t="t" r="r" b="b"/>
            <a:pathLst>
              <a:path w="16979" h="16980" extrusionOk="0">
                <a:moveTo>
                  <a:pt x="0" y="1"/>
                </a:moveTo>
                <a:lnTo>
                  <a:pt x="0" y="16979"/>
                </a:lnTo>
                <a:lnTo>
                  <a:pt x="16978" y="16979"/>
                </a:lnTo>
                <a:cubicBezTo>
                  <a:pt x="16966" y="7585"/>
                  <a:pt x="937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2379397"/>
            <a:ext cx="541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666666"/>
              </a:buClr>
              <a:buSzPts val="1400"/>
            </a:pPr>
            <a:r>
              <a:rPr lang="uk-UA" dirty="0"/>
              <a:t> </a:t>
            </a: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Дошкільник, що має порушення зору, повинен інтегруватися в  суспільство як повноцінний і повноправний його член, </a:t>
            </a:r>
            <a:endParaRPr lang="uk-UA" b="1" dirty="0" smtClean="0">
              <a:solidFill>
                <a:schemeClr val="tx1">
                  <a:lumMod val="50000"/>
                </a:schemeClr>
              </a:solidFill>
              <a:latin typeface="+mn-lt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>
              <a:buClr>
                <a:srgbClr val="666666"/>
              </a:buClr>
              <a:buSzPts val="1400"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здатний </a:t>
            </a: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до самостійного життя, взаємодії з оточуючими людьми і продуктивної діяльності.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6" y="3541732"/>
            <a:ext cx="2555485" cy="12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1811"/>
            <a:ext cx="6005513" cy="10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95" y="326814"/>
            <a:ext cx="6613828" cy="12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9" name="Google Shape;2039;p48"/>
          <p:cNvSpPr/>
          <p:nvPr/>
        </p:nvSpPr>
        <p:spPr>
          <a:xfrm rot="-5400000">
            <a:off x="724181" y="2761314"/>
            <a:ext cx="1212000" cy="12120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0" name="Google Shape;2040;p48"/>
          <p:cNvGrpSpPr/>
          <p:nvPr/>
        </p:nvGrpSpPr>
        <p:grpSpPr>
          <a:xfrm>
            <a:off x="323528" y="0"/>
            <a:ext cx="1131524" cy="5143500"/>
            <a:chOff x="6487400" y="1091050"/>
            <a:chExt cx="430450" cy="2254450"/>
          </a:xfrm>
        </p:grpSpPr>
        <p:sp>
          <p:nvSpPr>
            <p:cNvPr id="2041" name="Google Shape;2041;p48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6" name="Google Shape;2046;p48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7" name="Google Shape;2047;p48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8" name="Google Shape;2048;p48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49" name="Google Shape;2049;p48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2" name="Google Shape;2052;p48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3" name="Google Shape;2053;p48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7" name="Google Shape;2057;p48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8" name="Google Shape;2058;p48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59" name="Google Shape;2059;p48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60" name="Google Shape;2060;p48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61" name="Google Shape;2061;p48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62" name="Google Shape;2062;p48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064" name="Google Shape;2064;p48"/>
          <p:cNvSpPr/>
          <p:nvPr/>
        </p:nvSpPr>
        <p:spPr>
          <a:xfrm>
            <a:off x="1460054" y="-23472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48"/>
          <p:cNvSpPr/>
          <p:nvPr/>
        </p:nvSpPr>
        <p:spPr>
          <a:xfrm rot="5400000" flipH="1">
            <a:off x="8454259" y="276310"/>
            <a:ext cx="661417" cy="661417"/>
          </a:xfrm>
          <a:custGeom>
            <a:avLst/>
            <a:gdLst/>
            <a:ahLst/>
            <a:cxnLst/>
            <a:rect l="l" t="t" r="r" b="b"/>
            <a:pathLst>
              <a:path w="16991" h="16991" extrusionOk="0">
                <a:moveTo>
                  <a:pt x="1" y="1"/>
                </a:moveTo>
                <a:lnTo>
                  <a:pt x="1" y="16991"/>
                </a:lnTo>
                <a:lnTo>
                  <a:pt x="16991" y="16991"/>
                </a:lnTo>
                <a:cubicBezTo>
                  <a:pt x="16991" y="7609"/>
                  <a:pt x="9383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48"/>
          <p:cNvSpPr/>
          <p:nvPr/>
        </p:nvSpPr>
        <p:spPr>
          <a:xfrm rot="5400000" flipH="1">
            <a:off x="8498489" y="903208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537523"/>
            <a:ext cx="5867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Науковці вважають, що в нинішній час реформування системи освіти навчання дітей з особливими освітніми потребами потребує організаційних змін і  повинно йти двома шляхами:</a:t>
            </a:r>
            <a:endParaRPr lang="uk-UA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01" y="3075805"/>
            <a:ext cx="6005080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5116" y="1876252"/>
            <a:ext cx="5636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шляхом підтримки функціонування існуючої системи з диференційованим навчанням, подальшого удосконалення спеціальних навчальних закладів (шкіл-інтернатів) з створенням умов адекватного розвитку для таких дітей;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0374" y="3132821"/>
            <a:ext cx="5876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шляхом створення нової системи інтегрованого навчання, спрямованої на усунення сегрегації та створення сприятливих умов для особистісної самореалізації; шляхом розширення освітніх закладів з інтегрованими формами навчання, які включають спеціальні групи, класи, тифлопедагогічні кабінети, кабінети корекції, консультативні кабінети, кабінети сприяння корекційної допомоги та консультування “мандруючим” вчителем, який відвідує дітей вдома.</a:t>
            </a:r>
            <a:r>
              <a:rPr lang="uk-UA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9064" y="627534"/>
            <a:ext cx="7486851" cy="3625783"/>
          </a:xfrm>
          <a:prstGeom prst="roundRect">
            <a:avLst>
              <a:gd name="adj" fmla="val 849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Інтегроване навчання є однією з основних проблем сучасної спеціальної педагогіки та психології. Створення єдиного освітнього простору, забезпечення повного рівноправ’я в отриманні освіти всім дітям зумовлюють розгляд проблеми інтеграції в контексті прав людини і гуманізації освітнього простору. </a:t>
            </a:r>
          </a:p>
          <a:p>
            <a:pPr algn="just"/>
            <a:r>
              <a:rPr lang="uk-UA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Інтеграція розглядається як одна з альтернативних форм сучасної системи, як відображення тенденції у світовій практиці спеціальної освіти на усунення сегрегації ( виключення людей з особливими потребами від більшості) та створення адекватних умов, в яких особистість могла б формуватися і реалізуватися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37" name="Google Shape;737;p35"/>
          <p:cNvSpPr txBox="1">
            <a:spLocks noGrp="1"/>
          </p:cNvSpPr>
          <p:nvPr>
            <p:ph type="subTitle" idx="1"/>
          </p:nvPr>
        </p:nvSpPr>
        <p:spPr>
          <a:xfrm>
            <a:off x="792925" y="639291"/>
            <a:ext cx="7451483" cy="3821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endParaRPr lang="ru-RU" sz="1800" dirty="0" smtClean="0">
              <a:latin typeface="Bahnschrift SemiCondensed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uk-UA" b="1" u="sng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</a:pPr>
            <a:endParaRPr lang="uk-UA" b="1" u="sng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2" name="Google Shape;742;p35"/>
          <p:cNvSpPr/>
          <p:nvPr/>
        </p:nvSpPr>
        <p:spPr>
          <a:xfrm>
            <a:off x="8244408" y="4460459"/>
            <a:ext cx="492300" cy="492300"/>
          </a:xfrm>
          <a:prstGeom prst="donut">
            <a:avLst>
              <a:gd name="adj" fmla="val 134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-624137" y="384628"/>
            <a:ext cx="1131524" cy="4419370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9" y="656042"/>
            <a:ext cx="6350831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9" name="Google Shape;1919;p46"/>
          <p:cNvSpPr txBox="1">
            <a:spLocks noGrp="1"/>
          </p:cNvSpPr>
          <p:nvPr>
            <p:ph type="subTitle" idx="1"/>
          </p:nvPr>
        </p:nvSpPr>
        <p:spPr>
          <a:xfrm>
            <a:off x="1155877" y="725089"/>
            <a:ext cx="5640121" cy="1657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700" i="1" dirty="0">
                <a:latin typeface="Bahnschrift SemiCondensed" pitchFamily="34" charset="0"/>
              </a:rPr>
              <a:t> </a:t>
            </a:r>
            <a:r>
              <a:rPr lang="uk-UA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Ефективність інтеграції залежить від адекватного сприймання особистістю себе і своїх соціальних </a:t>
            </a:r>
            <a:r>
              <a:rPr lang="uk-UA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uk-UA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Діти з особливими потребами, в яких систематично йде порушення процесу адаптації, є джерелом психічної напруги, внутрішнього дискомфорту та нестабільності перебігу психічних процесів, що може призвести до формування негативних особистісних якостей та властивостей: тривожності, конфліктності.</a:t>
            </a:r>
          </a:p>
        </p:txBody>
      </p:sp>
      <p:grpSp>
        <p:nvGrpSpPr>
          <p:cNvPr id="1920" name="Google Shape;1920;p46"/>
          <p:cNvGrpSpPr/>
          <p:nvPr/>
        </p:nvGrpSpPr>
        <p:grpSpPr>
          <a:xfrm rot="-5400000">
            <a:off x="-4733" y="3909143"/>
            <a:ext cx="1203213" cy="1193732"/>
            <a:chOff x="712817" y="4294652"/>
            <a:chExt cx="623588" cy="618674"/>
          </a:xfrm>
        </p:grpSpPr>
        <p:sp>
          <p:nvSpPr>
            <p:cNvPr id="1921" name="Google Shape;1921;p4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1" name="Google Shape;1941;p46"/>
          <p:cNvSpPr/>
          <p:nvPr/>
        </p:nvSpPr>
        <p:spPr>
          <a:xfrm>
            <a:off x="5" y="4364206"/>
            <a:ext cx="1552500" cy="15525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6"/>
          <p:cNvGrpSpPr/>
          <p:nvPr/>
        </p:nvGrpSpPr>
        <p:grpSpPr>
          <a:xfrm rot="10800000">
            <a:off x="8151492" y="-51143"/>
            <a:ext cx="872660" cy="1401331"/>
            <a:chOff x="4593967" y="1114738"/>
            <a:chExt cx="560439" cy="899962"/>
          </a:xfrm>
        </p:grpSpPr>
        <p:sp>
          <p:nvSpPr>
            <p:cNvPr id="1944" name="Google Shape;1944;p46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6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46"/>
          <p:cNvGrpSpPr/>
          <p:nvPr/>
        </p:nvGrpSpPr>
        <p:grpSpPr>
          <a:xfrm rot="5400000">
            <a:off x="7954148" y="186143"/>
            <a:ext cx="793952" cy="787820"/>
            <a:chOff x="712817" y="4294652"/>
            <a:chExt cx="623588" cy="618674"/>
          </a:xfrm>
        </p:grpSpPr>
        <p:sp>
          <p:nvSpPr>
            <p:cNvPr id="1947" name="Google Shape;1947;p4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6"/>
          <p:cNvSpPr/>
          <p:nvPr/>
        </p:nvSpPr>
        <p:spPr>
          <a:xfrm>
            <a:off x="773126" y="40678"/>
            <a:ext cx="4503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46"/>
          <p:cNvSpPr/>
          <p:nvPr/>
        </p:nvSpPr>
        <p:spPr>
          <a:xfrm>
            <a:off x="8259542" y="3297770"/>
            <a:ext cx="1193700" cy="1193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6"/>
          <p:cNvSpPr/>
          <p:nvPr/>
        </p:nvSpPr>
        <p:spPr>
          <a:xfrm rot="5400000">
            <a:off x="8086064" y="4096699"/>
            <a:ext cx="689400" cy="6894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46"/>
          <p:cNvSpPr/>
          <p:nvPr/>
        </p:nvSpPr>
        <p:spPr>
          <a:xfrm>
            <a:off x="161002" y="682160"/>
            <a:ext cx="339000" cy="339000"/>
          </a:xfrm>
          <a:prstGeom prst="donut">
            <a:avLst>
              <a:gd name="adj" fmla="val 223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6"/>
          <p:cNvSpPr/>
          <p:nvPr/>
        </p:nvSpPr>
        <p:spPr>
          <a:xfrm rot="5400000">
            <a:off x="27" y="-29"/>
            <a:ext cx="660950" cy="660989"/>
          </a:xfrm>
          <a:custGeom>
            <a:avLst/>
            <a:gdLst/>
            <a:ahLst/>
            <a:cxnLst/>
            <a:rect l="l" t="t" r="r" b="b"/>
            <a:pathLst>
              <a:path w="16979" h="16980" extrusionOk="0">
                <a:moveTo>
                  <a:pt x="0" y="1"/>
                </a:moveTo>
                <a:lnTo>
                  <a:pt x="0" y="16979"/>
                </a:lnTo>
                <a:lnTo>
                  <a:pt x="16978" y="16979"/>
                </a:lnTo>
                <a:cubicBezTo>
                  <a:pt x="16966" y="7585"/>
                  <a:pt x="9370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68" y="2670635"/>
            <a:ext cx="6096948" cy="18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7231" y="2922533"/>
            <a:ext cx="5459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latin typeface="Arial Black" panose="020B0A04020102020204" pitchFamily="34" charset="0"/>
              </a:rPr>
              <a:t> </a:t>
            </a: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Інтегрований підхід до дитини з особливими потребами, прийняття дитини такою, якою вона є, чуйність до її проблем, повага як до особистості та емпатія – усе це прояви душевної краси та сили, чинники справді людяних, гармонійних взаємин, показники високого рівня особистісного розвитку, які мають бути закладені саме з </a:t>
            </a:r>
            <a:r>
              <a:rPr lang="uk-UA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, а далі  в шкільні роки</a:t>
            </a:r>
            <a:r>
              <a:rPr lang="uk-UA" sz="12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" y="2774114"/>
            <a:ext cx="1996847" cy="128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296</TotalTime>
  <Words>1069</Words>
  <Application>Microsoft Office PowerPoint</Application>
  <PresentationFormat>Экран (16:9)</PresentationFormat>
  <Paragraphs>51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Times New Roman</vt:lpstr>
      <vt:lpstr>Wingdings</vt:lpstr>
      <vt:lpstr>Bahnschrift SemiCondensed</vt:lpstr>
      <vt:lpstr>Arial Black</vt:lpstr>
      <vt:lpstr>Comfortaa</vt:lpstr>
      <vt:lpstr>Calibri Light</vt:lpstr>
      <vt:lpstr>Open Sans</vt:lpstr>
      <vt:lpstr>Roboto Condensed Light</vt:lpstr>
      <vt:lpstr>Rokkitt</vt:lpstr>
      <vt:lpstr>Impact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Компенсаторно-корекційна спрямованість освітньо-виховного процесу в закладі освіти для дітей з порушеннями зору</dc:title>
  <dc:creator>Hp</dc:creator>
  <cp:lastModifiedBy>Пользователь</cp:lastModifiedBy>
  <cp:revision>56</cp:revision>
  <dcterms:modified xsi:type="dcterms:W3CDTF">2023-09-18T15:16:19Z</dcterms:modified>
</cp:coreProperties>
</file>